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5" r:id="rId4"/>
    <p:sldId id="266" r:id="rId5"/>
    <p:sldId id="269" r:id="rId6"/>
    <p:sldId id="270" r:id="rId7"/>
    <p:sldId id="271" r:id="rId8"/>
    <p:sldId id="263" r:id="rId9"/>
    <p:sldId id="262" r:id="rId10"/>
    <p:sldId id="257" r:id="rId11"/>
    <p:sldId id="281" r:id="rId12"/>
    <p:sldId id="272" r:id="rId13"/>
    <p:sldId id="282" r:id="rId14"/>
    <p:sldId id="280" r:id="rId15"/>
    <p:sldId id="277" r:id="rId16"/>
    <p:sldId id="278" r:id="rId17"/>
    <p:sldId id="283" r:id="rId18"/>
    <p:sldId id="275" r:id="rId19"/>
    <p:sldId id="276" r:id="rId20"/>
    <p:sldId id="284" r:id="rId21"/>
    <p:sldId id="279" r:id="rId22"/>
    <p:sldId id="288" r:id="rId23"/>
    <p:sldId id="292" r:id="rId24"/>
    <p:sldId id="285" r:id="rId25"/>
    <p:sldId id="287" r:id="rId26"/>
    <p:sldId id="289" r:id="rId27"/>
    <p:sldId id="290" r:id="rId28"/>
    <p:sldId id="291" r:id="rId29"/>
    <p:sldId id="293" r:id="rId30"/>
    <p:sldId id="261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8698A-C929-43B0-B85F-E8F4408CC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116886-8089-4BBB-A996-5FF4A656F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62F1F3-CD5F-45C4-87B7-EA003A7E2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28CE6E-6B2D-45A7-9247-EF7DF8788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E6005A-7741-4A6E-A859-DD1E31E1C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62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A2B03-CCCF-4B89-83D1-7502B1EF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9B2D01-631B-459B-BA92-13B450E6C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981272-7608-49AD-A36F-E7096D1E8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99CD03-5235-4468-84DD-526FD434E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15D181-6ED1-4184-AF30-1512A1857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03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564B3-C764-44E2-9FFC-90BC39D3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9B74FB-BE63-4720-8AAA-931EF16EC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9E0C8A-BAFD-4C96-8860-129C5A504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DD4BCE-A2B4-4505-B1F5-A0899F35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974EA2-5D12-4839-B4A2-8BA05AC22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34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5BA37-189B-4DFC-87DD-7376A5B70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09366E-27AF-4D6D-B822-1D111B632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62D432-6AA2-48B6-814A-3AE077862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BC3E4D-5D86-4850-95DA-198C5812A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7D5C25-4EF0-4482-BA6D-BBC0F9227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F26041-C6C7-48CD-9049-F0BC5F04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44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69472-170E-4F58-9A8A-91BF8B82E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04C761-C3BD-43FA-97DC-210A20D46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38C4E9-8802-4F4D-8553-ECBE3F993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BC2687-56BF-42A3-85C6-4FC7379894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9683EFD-65CF-43D8-B2E6-5C7EAD9E3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30554F-FC69-4895-8A92-6A9368AF4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B1418B-89CD-46FA-9215-BDB4F1C55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86BEBE-A1F5-48F3-881D-F2FAC16F1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89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2E2D1-8FA0-49F9-BFD6-CA5E5B477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BE4347-79A6-414B-AC5C-236B1A6E0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47218BC-796E-4FD2-A3FE-D6F0A00E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88FD45-CEBB-4E04-8C5C-AF777F099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056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2D64FC-1AA0-469E-8399-D1584077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26AB5E-061D-42C0-B86D-EDC28A27B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377578-6800-40F2-BEE4-DED9C0A70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766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D7354E-201C-44D3-9386-FC91FD73E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556A77-105E-42B4-8D9D-5734BAABD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BF7DF7-689C-4604-A521-BE254033C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7A0D20-E992-4961-9314-5BF770CDA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7EFA28-2F89-4D52-9983-AC556205C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FCF2FC-5600-47D3-9851-410E91E7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85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6340F-7564-4357-8B71-364118FE2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F4F219A-B3A7-40D3-ACA7-4F12BE92FC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8152ABA-3DE4-4AA5-8AEC-AB57C4FD0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AD78D3-1BD7-4C26-BA9B-C4C050275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647A55-8A5D-482B-8FD3-A08626089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265122-8B1A-4D78-8E85-251B814E8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684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39140-8160-4F93-BC79-E3ABC220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0696D9-A5FA-43C3-AED0-7AB237D3E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E8C7E5-3A9C-4C87-ACB6-323AEC84E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E7EA69-8FC1-4599-823E-915E3A37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CA7942-61B6-44F2-93A8-A07BA54B5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8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62ED21F-D158-4337-89D6-9794E24EA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345428-9C38-4E36-884E-6C5491B082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3193F7-7963-4B30-A351-0D4873141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7ABB28-0078-46FC-AA70-9C66D7C5B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83BD7-BF75-456D-9018-27631C34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18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4AE49-C5BA-4F5D-946B-46B704E06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CCBEE7-A08D-4425-A7CD-DB31E57E3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0783A3-2367-4C54-81B5-16247035E1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C1753-D290-45B6-A732-13E70C4F2942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258285-D221-48A1-A0F8-B12323928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7D9D1C-6F91-4F7F-A73E-DC1E1AAA2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5BB6E-27E7-47E0-AD32-5E7F4B032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51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DFB4D-0808-403C-B79E-A7F76243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 Ы Т И Е  Д У Х О В Н О Г О</a:t>
            </a:r>
          </a:p>
        </p:txBody>
      </p:sp>
      <p:pic>
        <p:nvPicPr>
          <p:cNvPr id="2050" name="Picture 2" descr="Презентации на тему &amp;quot;Философия сознания&amp;quot;. Скачать бесплатно и без  регистрации.">
            <a:extLst>
              <a:ext uri="{FF2B5EF4-FFF2-40B4-BE49-F238E27FC236}">
                <a16:creationId xmlns:a16="http://schemas.microsoft.com/office/drawing/2014/main" id="{90C758BD-983D-4D33-B098-C329739D9C9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53340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Сознание, его происхождение и сущность. (Тема 9) - презентация онлайн">
            <a:extLst>
              <a:ext uri="{FF2B5EF4-FFF2-40B4-BE49-F238E27FC236}">
                <a16:creationId xmlns:a16="http://schemas.microsoft.com/office/drawing/2014/main" id="{0F23C19F-1B2A-4160-BC60-0DF9A2F313C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8"/>
            <a:ext cx="51816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76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елигия Денег. Часть III | Ежедневный пророк">
            <a:extLst>
              <a:ext uri="{FF2B5EF4-FFF2-40B4-BE49-F238E27FC236}">
                <a16:creationId xmlns:a16="http://schemas.microsoft.com/office/drawing/2014/main" id="{8E109D33-3996-4C58-B9D8-787DE86E0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947" y="487017"/>
            <a:ext cx="8150087" cy="555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785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Понятие философии. Функции философии - online presentation">
            <a:extLst>
              <a:ext uri="{FF2B5EF4-FFF2-40B4-BE49-F238E27FC236}">
                <a16:creationId xmlns:a16="http://schemas.microsoft.com/office/drawing/2014/main" id="{943127C9-9B05-435D-BDE1-8527BD43F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162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роблема сознания - Презентация 28049-3">
            <a:extLst>
              <a:ext uri="{FF2B5EF4-FFF2-40B4-BE49-F238E27FC236}">
                <a16:creationId xmlns:a16="http://schemas.microsoft.com/office/drawing/2014/main" id="{3BC18E5F-375D-407B-98EC-3EB5BA9E0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91" y="606287"/>
            <a:ext cx="8309113" cy="535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038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Проблема сознания в философии презентация, доклад, проект">
            <a:extLst>
              <a:ext uri="{FF2B5EF4-FFF2-40B4-BE49-F238E27FC236}">
                <a16:creationId xmlns:a16="http://schemas.microsoft.com/office/drawing/2014/main" id="{BCEA1322-FA2A-426F-9335-29A5E946A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139" y="571500"/>
            <a:ext cx="919369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132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Проблема сознания в философии - презентация онлайн">
            <a:extLst>
              <a:ext uri="{FF2B5EF4-FFF2-40B4-BE49-F238E27FC236}">
                <a16:creationId xmlns:a16="http://schemas.microsoft.com/office/drawing/2014/main" id="{F36CD948-79D5-4D00-8F10-03377E429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692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Презентация на тему &amp;quot;СОВРЕМЕННАЯ ЗАПАДНАЯ ФИЛОСОФИЯ: ПОЗИТИВИЗМ,  ПРАГМАТИЗМ, ФЕНОМЕНОЛОГИЯ, ГЕРМЕНЕВТИКА Русская ФИЛОСОФИЯ&amp;quot; - презентации по  Философии">
            <a:extLst>
              <a:ext uri="{FF2B5EF4-FFF2-40B4-BE49-F238E27FC236}">
                <a16:creationId xmlns:a16="http://schemas.microsoft.com/office/drawing/2014/main" id="{4B31A1BF-95B1-4865-91DE-6DE16188F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57" y="546651"/>
            <a:ext cx="9263269" cy="577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43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облема сознания в истории философии - online presentation">
            <a:extLst>
              <a:ext uri="{FF2B5EF4-FFF2-40B4-BE49-F238E27FC236}">
                <a16:creationId xmlns:a16="http://schemas.microsoft.com/office/drawing/2014/main" id="{AFFE3AFE-F89D-4865-A8B6-6A7DB203A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394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облема сознания в истории философии - online presentation">
            <a:extLst>
              <a:ext uri="{FF2B5EF4-FFF2-40B4-BE49-F238E27FC236}">
                <a16:creationId xmlns:a16="http://schemas.microsoft.com/office/drawing/2014/main" id="{3CD49EFA-F0A5-49F8-B8EC-A5D52FA8A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97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по философии &amp;quot;Сознание как философская проблема&amp;quot;">
            <a:extLst>
              <a:ext uri="{FF2B5EF4-FFF2-40B4-BE49-F238E27FC236}">
                <a16:creationId xmlns:a16="http://schemas.microsoft.com/office/drawing/2014/main" id="{A9AC509B-9DE5-4F75-8A8D-879AAF861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995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Обществознание, 10, профильный класс. Знание и сознание">
            <a:extLst>
              <a:ext uri="{FF2B5EF4-FFF2-40B4-BE49-F238E27FC236}">
                <a16:creationId xmlns:a16="http://schemas.microsoft.com/office/drawing/2014/main" id="{E70D1451-0B79-4C26-A0F8-E7E0526B9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91" y="248478"/>
            <a:ext cx="8676861" cy="620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317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D7EF2-8F7F-4A18-8B27-AD571D7EB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ctr"/>
            <a:r>
              <a:rPr lang="ru-RU" b="1" dirty="0"/>
              <a:t>Структура сознания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2C7C6C-AC79-4AB3-8D8F-957F68E1A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9764"/>
            <a:ext cx="10515600" cy="527091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>
            <a:noAutofit/>
          </a:bodyPr>
          <a:lstStyle/>
          <a:p>
            <a:r>
              <a:rPr lang="ru-RU" sz="2000" b="1" dirty="0"/>
              <a:t>1.Сердцевину сознания составляют </a:t>
            </a:r>
            <a:r>
              <a:rPr lang="ru-RU" sz="2000" b="1" i="1" dirty="0">
                <a:highlight>
                  <a:srgbClr val="FFFF00"/>
                </a:highlight>
              </a:rPr>
              <a:t>знания</a:t>
            </a:r>
            <a:r>
              <a:rPr lang="ru-RU" sz="2000" b="1" i="1" dirty="0"/>
              <a:t>,</a:t>
            </a:r>
            <a:r>
              <a:rPr lang="ru-RU" sz="2000" b="1" dirty="0"/>
              <a:t> полученные в результате деятельности. </a:t>
            </a:r>
          </a:p>
          <a:p>
            <a:r>
              <a:rPr lang="ru-RU" sz="2000" b="1" dirty="0"/>
              <a:t>2. </a:t>
            </a:r>
            <a:r>
              <a:rPr lang="ru-RU" sz="2000" b="1" i="1" dirty="0">
                <a:highlight>
                  <a:srgbClr val="FFFF00"/>
                </a:highlight>
              </a:rPr>
              <a:t>Разум </a:t>
            </a:r>
            <a:r>
              <a:rPr lang="ru-RU" sz="2000" b="1" dirty="0"/>
              <a:t>(способность, деятельность человеческого духа, направленная не только на причинное, дискурсивное познание (как рассудок), но и на познание ценностей, на универсальную связь вещей и всех явлений и на целесообразную деятельность внутри этой связи)</a:t>
            </a:r>
            <a:r>
              <a:rPr lang="ru-RU" sz="2000" b="1" i="1" dirty="0"/>
              <a:t> и рассудок (представления о мире, человеке, обществе, смысле человеческих поступков и т. д., сформировавшихся на основе повседневного практического опыта человечества).</a:t>
            </a:r>
            <a:r>
              <a:rPr lang="ru-RU" sz="2000" b="1" dirty="0"/>
              <a:t> </a:t>
            </a:r>
          </a:p>
          <a:p>
            <a:r>
              <a:rPr lang="ru-RU" sz="2000" b="1" dirty="0"/>
              <a:t>3.</a:t>
            </a:r>
            <a:r>
              <a:rPr lang="ru-RU" sz="2000" b="1" i="1" dirty="0">
                <a:highlight>
                  <a:srgbClr val="FFFF00"/>
                </a:highlight>
              </a:rPr>
              <a:t>Потребности</a:t>
            </a:r>
            <a:r>
              <a:rPr lang="ru-RU" sz="2000" b="1" dirty="0"/>
              <a:t> выражают зависимость человека от материальных и духовных ценностей, имеющих для человека жизненно важное значение. Потребность порождает цель, а та в свою очередь деятельностную установку. </a:t>
            </a:r>
          </a:p>
          <a:p>
            <a:r>
              <a:rPr lang="ru-RU" sz="2000" b="1" dirty="0"/>
              <a:t>4. </a:t>
            </a:r>
            <a:r>
              <a:rPr lang="ru-RU" sz="2000" b="1" i="1" dirty="0">
                <a:highlight>
                  <a:srgbClr val="FFFF00"/>
                </a:highlight>
              </a:rPr>
              <a:t>Цель</a:t>
            </a:r>
            <a:r>
              <a:rPr lang="ru-RU" sz="2000" b="1" i="1" dirty="0"/>
              <a:t> </a:t>
            </a:r>
            <a:r>
              <a:rPr lang="ru-RU" sz="2000" b="1" dirty="0"/>
              <a:t>– это идеальное отражение результата своей деятельности. Предвосхищение своей деятельности называется планирование. </a:t>
            </a:r>
          </a:p>
          <a:p>
            <a:r>
              <a:rPr lang="ru-RU" sz="2000" b="1" dirty="0"/>
              <a:t>5. </a:t>
            </a:r>
            <a:r>
              <a:rPr lang="ru-RU" sz="2000" b="1" i="1" dirty="0">
                <a:highlight>
                  <a:srgbClr val="FFFF00"/>
                </a:highlight>
              </a:rPr>
              <a:t>Воля</a:t>
            </a:r>
            <a:r>
              <a:rPr lang="ru-RU" sz="2000" b="1" i="1" dirty="0"/>
              <a:t>. </a:t>
            </a:r>
          </a:p>
          <a:p>
            <a:r>
              <a:rPr lang="ru-RU" sz="2000" b="1" i="1" dirty="0"/>
              <a:t>6. </a:t>
            </a:r>
            <a:r>
              <a:rPr lang="ru-RU" sz="2000" b="1" i="1" dirty="0">
                <a:highlight>
                  <a:srgbClr val="FFFF00"/>
                </a:highlight>
              </a:rPr>
              <a:t>Память.</a:t>
            </a:r>
            <a:r>
              <a:rPr lang="ru-RU" sz="2000" b="1" i="1" dirty="0"/>
              <a:t> </a:t>
            </a:r>
          </a:p>
          <a:p>
            <a:r>
              <a:rPr lang="ru-RU" sz="2000" b="1" i="1" dirty="0"/>
              <a:t>7. </a:t>
            </a:r>
            <a:r>
              <a:rPr lang="ru-RU" sz="2000" b="1" i="1" dirty="0">
                <a:highlight>
                  <a:srgbClr val="FFFF00"/>
                </a:highlight>
              </a:rPr>
              <a:t>Оценка.</a:t>
            </a:r>
            <a:r>
              <a:rPr lang="ru-RU" sz="2000" b="1" i="1" dirty="0"/>
              <a:t> </a:t>
            </a:r>
          </a:p>
          <a:p>
            <a:r>
              <a:rPr lang="ru-RU" sz="2000" b="1" i="1" dirty="0"/>
              <a:t>8. </a:t>
            </a:r>
            <a:r>
              <a:rPr lang="ru-RU" sz="2000" b="1" i="1" dirty="0">
                <a:highlight>
                  <a:srgbClr val="FFFF00"/>
                </a:highlight>
              </a:rPr>
              <a:t>Самосознание.</a:t>
            </a:r>
            <a:endParaRPr lang="ru-RU" sz="2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33187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Презентация по философии Проблема сознания в философии и психологии -  скачать презентацию">
            <a:extLst>
              <a:ext uri="{FF2B5EF4-FFF2-40B4-BE49-F238E27FC236}">
                <a16:creationId xmlns:a16="http://schemas.microsoft.com/office/drawing/2014/main" id="{11B0F36D-8BA3-44E8-8343-977AA014C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790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Основные элементы структуры сознания: Структура сознания — Общие дети, г.  Воронеж">
            <a:extLst>
              <a:ext uri="{FF2B5EF4-FFF2-40B4-BE49-F238E27FC236}">
                <a16:creationId xmlns:a16="http://schemas.microsoft.com/office/drawing/2014/main" id="{80BBBF87-287B-480B-8E73-83A826609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097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Общественное сознание- совокупность идей, взглядов, теорий, а также чувств,...">
            <a:extLst>
              <a:ext uri="{FF2B5EF4-FFF2-40B4-BE49-F238E27FC236}">
                <a16:creationId xmlns:a16="http://schemas.microsoft.com/office/drawing/2014/main" id="{40E6361D-BF94-4FD9-9A27-944BD781C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91" y="357809"/>
            <a:ext cx="8408505" cy="586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754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Урок № 33-34. Общественное и индивидуальное сознание.">
            <a:extLst>
              <a:ext uri="{FF2B5EF4-FFF2-40B4-BE49-F238E27FC236}">
                <a16:creationId xmlns:a16="http://schemas.microsoft.com/office/drawing/2014/main" id="{17060AA4-0B2A-4558-92E6-45D8BBAC3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373" y="337930"/>
            <a:ext cx="8517835" cy="577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136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Проблема человека и его сознания в философии и науке - online presentation">
            <a:extLst>
              <a:ext uri="{FF2B5EF4-FFF2-40B4-BE49-F238E27FC236}">
                <a16:creationId xmlns:a16="http://schemas.microsoft.com/office/drawing/2014/main" id="{9F0598EA-27E2-4810-89AB-2212EF8BD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108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Презентация &amp;quot;Общественное сознание (11 класс)&amp;quot; - скачать бесплатно">
            <a:extLst>
              <a:ext uri="{FF2B5EF4-FFF2-40B4-BE49-F238E27FC236}">
                <a16:creationId xmlns:a16="http://schemas.microsoft.com/office/drawing/2014/main" id="{2CB3E88A-7CEE-416D-A3BE-92E727E62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461963"/>
            <a:ext cx="7915275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151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Общественное сознание - online presentation">
            <a:extLst>
              <a:ext uri="{FF2B5EF4-FFF2-40B4-BE49-F238E27FC236}">
                <a16:creationId xmlns:a16="http://schemas.microsoft.com/office/drawing/2014/main" id="{5CB37EE8-D30B-4E62-A888-FDD6AD017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482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Отрасли психологии">
            <a:extLst>
              <a:ext uri="{FF2B5EF4-FFF2-40B4-BE49-F238E27FC236}">
                <a16:creationId xmlns:a16="http://schemas.microsoft.com/office/drawing/2014/main" id="{BAF154CF-A371-4EFD-AF46-33173EC72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494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Сущность и структура сознания. Проблема бессознательного - презентация  онлайн">
            <a:extLst>
              <a:ext uri="{FF2B5EF4-FFF2-40B4-BE49-F238E27FC236}">
                <a16:creationId xmlns:a16="http://schemas.microsoft.com/office/drawing/2014/main" id="{89B52E06-7E35-4F0F-AEFB-12BDDE5C4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856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Существует ли мир вне нас? | ВКонтакте">
            <a:extLst>
              <a:ext uri="{FF2B5EF4-FFF2-40B4-BE49-F238E27FC236}">
                <a16:creationId xmlns:a16="http://schemas.microsoft.com/office/drawing/2014/main" id="{B731DB86-D0A5-4443-85AC-81B8B3775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802" y="1195387"/>
            <a:ext cx="7686675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325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Бессознательные процессы это: Магистерская программа «Психоанализ и  психоаналитическое бизнес-консультирование» — Национальный  исследовательский университет «Высшая школа экономики» — Общие дети, г.  Воронеж">
            <a:extLst>
              <a:ext uri="{FF2B5EF4-FFF2-40B4-BE49-F238E27FC236}">
                <a16:creationId xmlns:a16="http://schemas.microsoft.com/office/drawing/2014/main" id="{84354090-7061-404D-BEA4-8587076E6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53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83BAE-61B4-4370-B939-E5B740171B42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/>
          <a:lstStyle/>
          <a:p>
            <a:pPr algn="ctr"/>
            <a:r>
              <a:rPr lang="ru-RU" b="1" dirty="0"/>
              <a:t>БЕССОЗНАТЕЛЬНОЕ</a:t>
            </a:r>
          </a:p>
        </p:txBody>
      </p:sp>
      <p:pic>
        <p:nvPicPr>
          <p:cNvPr id="26626" name="Picture 2" descr="Бессознательное в философии это: Бессознательное / Философский словарь —  Общие дети, г. Воронеж">
            <a:extLst>
              <a:ext uri="{FF2B5EF4-FFF2-40B4-BE49-F238E27FC236}">
                <a16:creationId xmlns:a16="http://schemas.microsoft.com/office/drawing/2014/main" id="{56748EC8-38C7-42EE-88B6-0180AA22FD7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53340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Соотношение сознания и бессознательного в общей психологии - Курсовая работа">
            <a:extLst>
              <a:ext uri="{FF2B5EF4-FFF2-40B4-BE49-F238E27FC236}">
                <a16:creationId xmlns:a16="http://schemas.microsoft.com/office/drawing/2014/main" id="{0F00D788-2B7A-431F-A9B0-F742CCD8376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826" y="1690688"/>
            <a:ext cx="4793974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980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68F8C-32DF-4F62-83C2-7E7CBF25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Структура психики человека</a:t>
            </a:r>
          </a:p>
        </p:txBody>
      </p:sp>
      <p:pic>
        <p:nvPicPr>
          <p:cNvPr id="5" name="Picture 2" descr="Бессознательное (fb2) | Флибуста">
            <a:extLst>
              <a:ext uri="{FF2B5EF4-FFF2-40B4-BE49-F238E27FC236}">
                <a16:creationId xmlns:a16="http://schemas.microsoft.com/office/drawing/2014/main" id="{EC002326-F336-4701-B89E-5828C168B90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90688"/>
            <a:ext cx="5334000" cy="457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Презентация на тему: &amp;quot;Австрийский психолог, психиатр и невролог.. Зигмунд  Фрейд (1922 год) Зигмунд Фрейд (1922 год)&amp;quot;. Скачать бесплатно и без  регистрации.">
            <a:extLst>
              <a:ext uri="{FF2B5EF4-FFF2-40B4-BE49-F238E27FC236}">
                <a16:creationId xmlns:a16="http://schemas.microsoft.com/office/drawing/2014/main" id="{40C81206-528F-40D4-A627-BC5405FA4AF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029200" cy="457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993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Проблема сознания в философии - презентация онлайн">
            <a:extLst>
              <a:ext uri="{FF2B5EF4-FFF2-40B4-BE49-F238E27FC236}">
                <a16:creationId xmlns:a16="http://schemas.microsoft.com/office/drawing/2014/main" id="{0D286EA6-F5CE-478B-A8C1-6E3DC6296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364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Логика. Мышление и язык - online presentation">
            <a:extLst>
              <a:ext uri="{FF2B5EF4-FFF2-40B4-BE49-F238E27FC236}">
                <a16:creationId xmlns:a16="http://schemas.microsoft.com/office/drawing/2014/main" id="{FDF57A38-18B3-4064-B3C3-2CE9088F8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347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4AC3D-8160-4A83-9138-87246BE8E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48"/>
            <a:ext cx="10515600" cy="1133060"/>
          </a:xfrm>
          <a:gradFill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txBody>
          <a:bodyPr>
            <a:normAutofit fontScale="90000"/>
          </a:bodyPr>
          <a:lstStyle/>
          <a:p>
            <a:pPr algn="ctr"/>
            <a:br>
              <a:rPr lang="ru-RU" b="1" dirty="0"/>
            </a:br>
            <a:r>
              <a:rPr lang="ru-RU" b="1" dirty="0"/>
              <a:t>ФУНКЦИИ ЯЗЫКА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1EAC32-5C1D-4B83-A76B-E19DD44D4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0008"/>
            <a:ext cx="10515600" cy="6185314"/>
          </a:xfr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>
            <a:normAutofit lnSpcReduction="10000"/>
          </a:bodyPr>
          <a:lstStyle/>
          <a:p>
            <a:r>
              <a:rPr lang="ru-RU" dirty="0"/>
              <a:t>1.        </a:t>
            </a:r>
            <a:r>
              <a:rPr lang="ru-RU" sz="2400" b="1" dirty="0">
                <a:highlight>
                  <a:srgbClr val="FFFF00"/>
                </a:highlight>
              </a:rPr>
              <a:t>Экспрессивная функция</a:t>
            </a:r>
            <a:r>
              <a:rPr lang="ru-RU" sz="2400" b="1" dirty="0"/>
              <a:t>. Язык как способ выражения мысли, орудие мысли.</a:t>
            </a:r>
          </a:p>
          <a:p>
            <a:r>
              <a:rPr lang="ru-RU" sz="2400" b="1" dirty="0"/>
              <a:t>2.        </a:t>
            </a:r>
            <a:r>
              <a:rPr lang="ru-RU" sz="2400" b="1" dirty="0" err="1">
                <a:highlight>
                  <a:srgbClr val="FFFF00"/>
                </a:highlight>
              </a:rPr>
              <a:t>Сигнификативная</a:t>
            </a:r>
            <a:r>
              <a:rPr lang="ru-RU" sz="2400" b="1" dirty="0">
                <a:highlight>
                  <a:srgbClr val="FFFF00"/>
                </a:highlight>
              </a:rPr>
              <a:t> функция </a:t>
            </a:r>
            <a:r>
              <a:rPr lang="ru-RU" sz="2400" b="1" dirty="0"/>
              <a:t>(обозначение).</a:t>
            </a:r>
          </a:p>
          <a:p>
            <a:r>
              <a:rPr lang="ru-RU" sz="2400" b="1" dirty="0"/>
              <a:t>3.        </a:t>
            </a:r>
            <a:r>
              <a:rPr lang="ru-RU" sz="2400" b="1" dirty="0">
                <a:highlight>
                  <a:srgbClr val="FFFF00"/>
                </a:highlight>
              </a:rPr>
              <a:t>Информативная</a:t>
            </a:r>
            <a:r>
              <a:rPr lang="ru-RU" sz="2400" b="1" dirty="0"/>
              <a:t>. Средство передачи и хранения информации.</a:t>
            </a:r>
          </a:p>
          <a:p>
            <a:r>
              <a:rPr lang="ru-RU" sz="2400" b="1" dirty="0"/>
              <a:t>4.        </a:t>
            </a:r>
            <a:r>
              <a:rPr lang="ru-RU" sz="2400" b="1" dirty="0">
                <a:highlight>
                  <a:srgbClr val="FFFF00"/>
                </a:highlight>
              </a:rPr>
              <a:t>Коммуникативная</a:t>
            </a:r>
            <a:r>
              <a:rPr lang="ru-RU" sz="2400" b="1" dirty="0"/>
              <a:t> (общение людей).</a:t>
            </a:r>
          </a:p>
          <a:p>
            <a:r>
              <a:rPr lang="ru-RU" sz="2400" b="1" dirty="0"/>
              <a:t>5.        </a:t>
            </a:r>
            <a:r>
              <a:rPr lang="ru-RU" sz="2400" b="1" dirty="0">
                <a:highlight>
                  <a:srgbClr val="FFFF00"/>
                </a:highlight>
              </a:rPr>
              <a:t>Интегративная. </a:t>
            </a:r>
            <a:r>
              <a:rPr lang="ru-RU" sz="2400" b="1" dirty="0"/>
              <a:t>Способ передачи мысли, связывания людей, сохранение преемственности в развитии языка. Язык – память, а без памяти нет истории.</a:t>
            </a:r>
          </a:p>
          <a:p>
            <a:r>
              <a:rPr lang="ru-RU" sz="2400" b="1" dirty="0"/>
              <a:t>6.        Язык - средство объективизации человеческого опыта, знаний.</a:t>
            </a:r>
          </a:p>
          <a:p>
            <a:r>
              <a:rPr lang="ru-RU" sz="2400" b="1" dirty="0"/>
              <a:t>7.        Язык – способ приобщения к другой культуре. Объединение людей.</a:t>
            </a:r>
          </a:p>
          <a:p>
            <a:r>
              <a:rPr lang="ru-RU" sz="2400" b="1" dirty="0"/>
              <a:t>8.        Язык – средство реализации волевых функций сознания. Не было бы языка, не было бы и управления сознания нашими действиями. Форма выражения мысли имеет значение. «Вставай!!!! Не спать!!!!».</a:t>
            </a:r>
          </a:p>
          <a:p>
            <a:r>
              <a:rPr lang="ru-RU" sz="2400" b="1" dirty="0"/>
              <a:t>9.        Язык – способ социализации человека.</a:t>
            </a:r>
          </a:p>
          <a:p>
            <a:r>
              <a:rPr lang="ru-RU" sz="2400" b="1" dirty="0"/>
              <a:t>10.    </a:t>
            </a:r>
            <a:r>
              <a:rPr lang="ru-RU" sz="2400" b="1" dirty="0">
                <a:highlight>
                  <a:srgbClr val="FFFF00"/>
                </a:highlight>
              </a:rPr>
              <a:t>Функция социального самоутверждения</a:t>
            </a:r>
            <a:r>
              <a:rPr lang="ru-RU" sz="2400" b="1" dirty="0"/>
              <a:t>. Язык зэков, неформалов, современной молодежи.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323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оль языка в жизни человека и общества - презентация онлайн">
            <a:extLst>
              <a:ext uri="{FF2B5EF4-FFF2-40B4-BE49-F238E27FC236}">
                <a16:creationId xmlns:a16="http://schemas.microsoft.com/office/drawing/2014/main" id="{2AF62193-5D4B-4DED-A054-46347EA42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0922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езентация на тему &amp;quot;Проблема сознания в философии и психологии&amp;quot; -  презентации по Философии">
            <a:extLst>
              <a:ext uri="{FF2B5EF4-FFF2-40B4-BE49-F238E27FC236}">
                <a16:creationId xmlns:a16="http://schemas.microsoft.com/office/drawing/2014/main" id="{E1989F08-5C27-4338-B92D-F200DAFA4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8113"/>
            <a:ext cx="8806070" cy="589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7793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403</Words>
  <Application>Microsoft Office PowerPoint</Application>
  <PresentationFormat>Широкоэкранный</PresentationFormat>
  <Paragraphs>23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Б Ы Т И Е  Д У Х О В Н О Г 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сознания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БЕССОЗНАТЕЛЬНОЕ</vt:lpstr>
      <vt:lpstr>Структура психики человека</vt:lpstr>
      <vt:lpstr>Презентация PowerPoint</vt:lpstr>
      <vt:lpstr>Презентация PowerPoint</vt:lpstr>
      <vt:lpstr> ФУНКЦИИ ЯЗЫКА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36</cp:revision>
  <dcterms:created xsi:type="dcterms:W3CDTF">2021-09-13T12:51:24Z</dcterms:created>
  <dcterms:modified xsi:type="dcterms:W3CDTF">2021-09-21T05:54:06Z</dcterms:modified>
</cp:coreProperties>
</file>